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CC82"/>
    <a:srgbClr val="FFFF66"/>
    <a:srgbClr val="FF2D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005" autoAdjust="0"/>
    <p:restoredTop sz="96220" autoAdjust="0"/>
  </p:normalViewPr>
  <p:slideViewPr>
    <p:cSldViewPr snapToObjects="1" showGuides="1">
      <p:cViewPr varScale="1">
        <p:scale>
          <a:sx n="91" d="100"/>
          <a:sy n="91" d="100"/>
        </p:scale>
        <p:origin x="86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3241" tIns="46621" rIns="93241" bIns="4662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3241" tIns="46621" rIns="93241" bIns="46621" rtlCol="0"/>
          <a:lstStyle>
            <a:lvl1pPr algn="r">
              <a:defRPr sz="1200"/>
            </a:lvl1pPr>
          </a:lstStyle>
          <a:p>
            <a:fld id="{F9ACA0B9-6146-481E-B08E-D5280213E153}" type="datetimeFigureOut">
              <a:rPr lang="en-US" smtClean="0"/>
              <a:pPr/>
              <a:t>2017-12-27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41" tIns="46621" rIns="93241" bIns="4662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3"/>
          </a:xfrm>
          <a:prstGeom prst="rect">
            <a:avLst/>
          </a:prstGeom>
        </p:spPr>
        <p:txBody>
          <a:bodyPr vert="horz" lIns="93241" tIns="46621" rIns="93241" bIns="4662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3241" tIns="46621" rIns="93241" bIns="4662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3241" tIns="46621" rIns="93241" bIns="46621" rtlCol="0" anchor="b"/>
          <a:lstStyle>
            <a:lvl1pPr algn="r">
              <a:defRPr sz="1200"/>
            </a:lvl1pPr>
          </a:lstStyle>
          <a:p>
            <a:fld id="{ECBB72F0-065C-4E04-B415-EA9B652690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BB72F0-065C-4E04-B415-EA9B652690C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2017-12-27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2017-12-27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2017-12-27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2017-12-27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2017-12-27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2017-12-27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2017-12-27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2017-12-27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2017-12-27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2017-12-27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2017-12-27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8A94F-8CE8-46FD-9628-1C064E2F3F4C}" type="datetimeFigureOut">
              <a:rPr lang="en-US" smtClean="0"/>
              <a:pPr/>
              <a:t>2017-12-27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Box 107"/>
          <p:cNvSpPr txBox="1"/>
          <p:nvPr/>
        </p:nvSpPr>
        <p:spPr>
          <a:xfrm>
            <a:off x="6533936" y="4621634"/>
            <a:ext cx="137409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StateMachine.PPTX   2017-12-26</a:t>
            </a:r>
          </a:p>
        </p:txBody>
      </p:sp>
      <p:sp>
        <p:nvSpPr>
          <p:cNvPr id="161" name="TextBox 160"/>
          <p:cNvSpPr txBox="1"/>
          <p:nvPr/>
        </p:nvSpPr>
        <p:spPr>
          <a:xfrm>
            <a:off x="5215764" y="4711058"/>
            <a:ext cx="23775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70C0"/>
                </a:solidFill>
              </a:rPr>
              <a:t>SETI Search State Machine</a:t>
            </a:r>
          </a:p>
        </p:txBody>
      </p:sp>
      <p:cxnSp>
        <p:nvCxnSpPr>
          <p:cNvPr id="38" name="Elbow Connector 37"/>
          <p:cNvCxnSpPr>
            <a:stCxn id="5" idx="3"/>
            <a:endCxn id="113" idx="0"/>
          </p:cNvCxnSpPr>
          <p:nvPr/>
        </p:nvCxnSpPr>
        <p:spPr>
          <a:xfrm flipV="1">
            <a:off x="3424942" y="1130686"/>
            <a:ext cx="1660522" cy="1911924"/>
          </a:xfrm>
          <a:prstGeom prst="bentConnector4">
            <a:avLst>
              <a:gd name="adj1" fmla="val 24698"/>
              <a:gd name="adj2" fmla="val 111957"/>
            </a:avLst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Elbow Connector 139"/>
          <p:cNvCxnSpPr>
            <a:stCxn id="4" idx="3"/>
            <a:endCxn id="31" idx="0"/>
          </p:cNvCxnSpPr>
          <p:nvPr/>
        </p:nvCxnSpPr>
        <p:spPr>
          <a:xfrm flipV="1">
            <a:off x="1573158" y="1152966"/>
            <a:ext cx="1090828" cy="1880635"/>
          </a:xfrm>
          <a:prstGeom prst="bentConnector4">
            <a:avLst>
              <a:gd name="adj1" fmla="val 15859"/>
              <a:gd name="adj2" fmla="val 112155"/>
            </a:avLst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Elbow Connector 158"/>
          <p:cNvCxnSpPr>
            <a:stCxn id="7" idx="3"/>
            <a:endCxn id="162" idx="0"/>
          </p:cNvCxnSpPr>
          <p:nvPr/>
        </p:nvCxnSpPr>
        <p:spPr>
          <a:xfrm flipV="1">
            <a:off x="5971909" y="1112517"/>
            <a:ext cx="1368803" cy="2191459"/>
          </a:xfrm>
          <a:prstGeom prst="bentConnector4">
            <a:avLst>
              <a:gd name="adj1" fmla="val 16793"/>
              <a:gd name="adj2" fmla="val 110431"/>
            </a:avLst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hape 80"/>
          <p:cNvCxnSpPr>
            <a:cxnSpLocks/>
            <a:stCxn id="160" idx="2"/>
            <a:endCxn id="113" idx="3"/>
          </p:cNvCxnSpPr>
          <p:nvPr/>
        </p:nvCxnSpPr>
        <p:spPr>
          <a:xfrm rot="5400000" flipH="1">
            <a:off x="5383639" y="2272974"/>
            <a:ext cx="2486506" cy="1402261"/>
          </a:xfrm>
          <a:prstGeom prst="bentConnector4">
            <a:avLst>
              <a:gd name="adj1" fmla="val -9194"/>
              <a:gd name="adj2" fmla="val 68570"/>
            </a:avLst>
          </a:prstGeom>
          <a:ln>
            <a:bevel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1" name="Group 190"/>
          <p:cNvGrpSpPr/>
          <p:nvPr/>
        </p:nvGrpSpPr>
        <p:grpSpPr>
          <a:xfrm>
            <a:off x="308792" y="866387"/>
            <a:ext cx="1212785" cy="668582"/>
            <a:chOff x="1319141" y="678613"/>
            <a:chExt cx="1212785" cy="605060"/>
          </a:xfrm>
        </p:grpSpPr>
        <p:sp>
          <p:nvSpPr>
            <p:cNvPr id="74" name="Rectangle 73"/>
            <p:cNvSpPr/>
            <p:nvPr/>
          </p:nvSpPr>
          <p:spPr>
            <a:xfrm>
              <a:off x="1319141" y="949431"/>
              <a:ext cx="1075943" cy="33424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 anchorCtr="0">
              <a:spAutoFit/>
            </a:bodyPr>
            <a:lstStyle/>
            <a:p>
              <a:r>
                <a:rPr lang="en-US" sz="900" b="1" dirty="0">
                  <a:solidFill>
                    <a:schemeClr val="tx1"/>
                  </a:solidFill>
                </a:rPr>
                <a:t>EnterOff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schemeClr val="tx1"/>
                  </a:solidFill>
                </a:rPr>
                <a:t>First thing</a:t>
              </a:r>
            </a:p>
          </p:txBody>
        </p:sp>
        <p:sp>
          <p:nvSpPr>
            <p:cNvPr id="209" name="TextBox 208"/>
            <p:cNvSpPr txBox="1"/>
            <p:nvPr/>
          </p:nvSpPr>
          <p:spPr>
            <a:xfrm>
              <a:off x="2056155" y="678613"/>
              <a:ext cx="4757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Off</a:t>
              </a:r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1229114" y="2775377"/>
            <a:ext cx="38504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err="1"/>
              <a:t>LfClk</a:t>
            </a:r>
            <a:endParaRPr lang="en-US" sz="800" dirty="0"/>
          </a:p>
        </p:txBody>
      </p:sp>
      <p:sp>
        <p:nvSpPr>
          <p:cNvPr id="55" name="TextBox 54"/>
          <p:cNvSpPr txBox="1"/>
          <p:nvPr/>
        </p:nvSpPr>
        <p:spPr>
          <a:xfrm>
            <a:off x="2497662" y="4142551"/>
            <a:ext cx="4219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Rt Clk</a:t>
            </a:r>
          </a:p>
        </p:txBody>
      </p:sp>
      <p:cxnSp>
        <p:nvCxnSpPr>
          <p:cNvPr id="56" name="Elbow Connector 55"/>
          <p:cNvCxnSpPr>
            <a:stCxn id="5" idx="2"/>
            <a:endCxn id="213" idx="0"/>
          </p:cNvCxnSpPr>
          <p:nvPr/>
        </p:nvCxnSpPr>
        <p:spPr>
          <a:xfrm rot="5400000">
            <a:off x="2445257" y="3923538"/>
            <a:ext cx="435931" cy="2095"/>
          </a:xfrm>
          <a:prstGeom prst="bentConnector3">
            <a:avLst>
              <a:gd name="adj1" fmla="val 50000"/>
            </a:avLst>
          </a:prstGeom>
          <a:ln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4245166" y="783516"/>
            <a:ext cx="1715445" cy="1547500"/>
            <a:chOff x="4262688" y="805901"/>
            <a:chExt cx="1715445" cy="1325994"/>
          </a:xfrm>
        </p:grpSpPr>
        <p:sp>
          <p:nvSpPr>
            <p:cNvPr id="113" name="Rectangle 112"/>
            <p:cNvSpPr/>
            <p:nvPr/>
          </p:nvSpPr>
          <p:spPr>
            <a:xfrm>
              <a:off x="4262688" y="1103378"/>
              <a:ext cx="1680595" cy="1028517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 anchorCtr="1">
              <a:spAutoFit/>
            </a:bodyPr>
            <a:lstStyle/>
            <a:p>
              <a:pPr lvl="0"/>
              <a:r>
                <a:rPr lang="en-US" sz="900" b="1" dirty="0">
                  <a:solidFill>
                    <a:prstClr val="black"/>
                  </a:solidFill>
                </a:rPr>
                <a:t>EnterScan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prstClr val="black"/>
                  </a:solidFill>
                </a:rPr>
                <a:t>SpecAna Reset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prstClr val="black"/>
                  </a:solidFill>
                </a:rPr>
                <a:t>Skip Bird</a:t>
              </a:r>
            </a:p>
            <a:p>
              <a:pPr marL="171450" lvl="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prstClr val="black"/>
                  </a:solidFill>
                </a:rPr>
                <a:t>Set Current Target Low Freq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prstClr val="black"/>
                  </a:solidFill>
                </a:rPr>
                <a:t>setSML in Spec Ana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prstClr val="black"/>
                  </a:solidFill>
                </a:rPr>
                <a:t>Post initial Scan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prstClr val="black"/>
                  </a:solidFill>
                </a:rPr>
                <a:t>Capturing, Detect, Chirp, Water on</a:t>
              </a:r>
            </a:p>
          </p:txBody>
        </p:sp>
        <p:sp>
          <p:nvSpPr>
            <p:cNvPr id="207" name="TextBox 206"/>
            <p:cNvSpPr txBox="1"/>
            <p:nvPr/>
          </p:nvSpPr>
          <p:spPr>
            <a:xfrm>
              <a:off x="5359374" y="805901"/>
              <a:ext cx="618759" cy="369332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r>
                <a:rPr lang="en-US" dirty="0"/>
                <a:t>Scan</a:t>
              </a:r>
            </a:p>
          </p:txBody>
        </p:sp>
      </p:grpSp>
      <p:cxnSp>
        <p:nvCxnSpPr>
          <p:cNvPr id="71" name="Elbow Connector 70"/>
          <p:cNvCxnSpPr>
            <a:stCxn id="7" idx="2"/>
            <a:endCxn id="117" idx="0"/>
          </p:cNvCxnSpPr>
          <p:nvPr/>
        </p:nvCxnSpPr>
        <p:spPr>
          <a:xfrm rot="5400000">
            <a:off x="4856698" y="4058769"/>
            <a:ext cx="490206" cy="2176"/>
          </a:xfrm>
          <a:prstGeom prst="bentConnector3">
            <a:avLst>
              <a:gd name="adj1" fmla="val 50000"/>
            </a:avLst>
          </a:prstGeom>
          <a:ln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Elbow Connector 81"/>
          <p:cNvCxnSpPr>
            <a:cxnSpLocks/>
            <a:stCxn id="8" idx="2"/>
            <a:endCxn id="160" idx="0"/>
          </p:cNvCxnSpPr>
          <p:nvPr/>
        </p:nvCxnSpPr>
        <p:spPr>
          <a:xfrm rot="5400000">
            <a:off x="7112780" y="3455037"/>
            <a:ext cx="451511" cy="21026"/>
          </a:xfrm>
          <a:prstGeom prst="bentConnector3">
            <a:avLst>
              <a:gd name="adj1" fmla="val 50000"/>
            </a:avLst>
          </a:prstGeom>
          <a:ln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lbow Connector 51"/>
          <p:cNvCxnSpPr>
            <a:stCxn id="113" idx="2"/>
            <a:endCxn id="7" idx="0"/>
          </p:cNvCxnSpPr>
          <p:nvPr/>
        </p:nvCxnSpPr>
        <p:spPr>
          <a:xfrm rot="16200000" flipH="1">
            <a:off x="4863085" y="2553394"/>
            <a:ext cx="462182" cy="17425"/>
          </a:xfrm>
          <a:prstGeom prst="bentConnector3">
            <a:avLst>
              <a:gd name="adj1" fmla="val 50000"/>
            </a:avLst>
          </a:prstGeom>
          <a:ln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Elbow Connector 88"/>
          <p:cNvCxnSpPr>
            <a:stCxn id="31" idx="2"/>
            <a:endCxn id="5" idx="0"/>
          </p:cNvCxnSpPr>
          <p:nvPr/>
        </p:nvCxnSpPr>
        <p:spPr>
          <a:xfrm rot="16200000" flipH="1">
            <a:off x="2512977" y="2227304"/>
            <a:ext cx="302301" cy="283"/>
          </a:xfrm>
          <a:prstGeom prst="bentConnector3">
            <a:avLst>
              <a:gd name="adj1" fmla="val 50000"/>
            </a:avLst>
          </a:prstGeom>
          <a:ln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Elbow Connector 98"/>
          <p:cNvCxnSpPr>
            <a:stCxn id="162" idx="2"/>
            <a:endCxn id="8" idx="0"/>
          </p:cNvCxnSpPr>
          <p:nvPr/>
        </p:nvCxnSpPr>
        <p:spPr>
          <a:xfrm rot="16200000" flipH="1">
            <a:off x="7124844" y="2113215"/>
            <a:ext cx="440073" cy="8336"/>
          </a:xfrm>
          <a:prstGeom prst="bentConnector3">
            <a:avLst>
              <a:gd name="adj1" fmla="val 50000"/>
            </a:avLst>
          </a:prstGeom>
          <a:ln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Elbow Connector 133"/>
          <p:cNvCxnSpPr>
            <a:stCxn id="74" idx="2"/>
            <a:endCxn id="4" idx="0"/>
          </p:cNvCxnSpPr>
          <p:nvPr/>
        </p:nvCxnSpPr>
        <p:spPr>
          <a:xfrm rot="5400000">
            <a:off x="464526" y="1917207"/>
            <a:ext cx="764477" cy="1"/>
          </a:xfrm>
          <a:prstGeom prst="bentConnector3">
            <a:avLst>
              <a:gd name="adj1" fmla="val 50000"/>
            </a:avLst>
          </a:prstGeom>
          <a:ln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Elbow Connector 138"/>
          <p:cNvCxnSpPr>
            <a:stCxn id="213" idx="1"/>
            <a:endCxn id="74" idx="3"/>
          </p:cNvCxnSpPr>
          <p:nvPr/>
        </p:nvCxnSpPr>
        <p:spPr>
          <a:xfrm rot="10800000">
            <a:off x="1384736" y="1350304"/>
            <a:ext cx="448867" cy="3184663"/>
          </a:xfrm>
          <a:prstGeom prst="bentConnector3">
            <a:avLst>
              <a:gd name="adj1" fmla="val 38359"/>
            </a:avLst>
          </a:prstGeom>
          <a:ln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Group 56"/>
          <p:cNvGrpSpPr/>
          <p:nvPr/>
        </p:nvGrpSpPr>
        <p:grpSpPr>
          <a:xfrm>
            <a:off x="6557749" y="795313"/>
            <a:ext cx="1640360" cy="1102034"/>
            <a:chOff x="6439879" y="745777"/>
            <a:chExt cx="1938883" cy="1102034"/>
          </a:xfrm>
        </p:grpSpPr>
        <p:sp>
          <p:nvSpPr>
            <p:cNvPr id="208" name="TextBox 207"/>
            <p:cNvSpPr txBox="1"/>
            <p:nvPr/>
          </p:nvSpPr>
          <p:spPr>
            <a:xfrm>
              <a:off x="7836490" y="745777"/>
              <a:ext cx="5422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Hit</a:t>
              </a:r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6439879" y="1062981"/>
              <a:ext cx="1850903" cy="78483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 anchorCtr="0">
              <a:spAutoFit/>
            </a:bodyPr>
            <a:lstStyle/>
            <a:p>
              <a:pPr lvl="0"/>
              <a:r>
                <a:rPr lang="en-US" sz="900" b="1" dirty="0">
                  <a:solidFill>
                    <a:prstClr val="black"/>
                  </a:solidFill>
                </a:rPr>
                <a:t>EnterHit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prstClr val="black"/>
                  </a:solidFill>
                </a:rPr>
                <a:t>Play ET Song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prstClr val="black"/>
                  </a:solidFill>
                </a:rPr>
                <a:t>Post Hit</a:t>
              </a:r>
              <a:endParaRPr lang="en-US" sz="800" dirty="0">
                <a:solidFill>
                  <a:schemeClr val="tx1"/>
                </a:solidFill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schemeClr val="tx1"/>
                  </a:solidFill>
                </a:rPr>
                <a:t>Send SML to SpecAna</a:t>
              </a:r>
            </a:p>
            <a:p>
              <a:pPr lvl="0"/>
              <a:endParaRPr lang="en-US" sz="900" b="1" dirty="0">
                <a:solidFill>
                  <a:prstClr val="black"/>
                </a:solidFill>
              </a:endParaRPr>
            </a:p>
          </p:txBody>
        </p:sp>
      </p:grpSp>
      <p:sp>
        <p:nvSpPr>
          <p:cNvPr id="213" name="Rectangle 212"/>
          <p:cNvSpPr/>
          <p:nvPr/>
        </p:nvSpPr>
        <p:spPr>
          <a:xfrm>
            <a:off x="1833602" y="4142551"/>
            <a:ext cx="1657143" cy="784830"/>
          </a:xfrm>
          <a:prstGeom prst="rect">
            <a:avLst/>
          </a:prstGeom>
          <a:solidFill>
            <a:srgbClr val="FFFF00"/>
          </a:solidFill>
          <a:ln w="1905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900" b="1" dirty="0">
                <a:solidFill>
                  <a:prstClr val="black"/>
                </a:solidFill>
              </a:rPr>
              <a:t>ExitSetup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prstClr val="black"/>
                </a:solidFill>
              </a:rPr>
              <a:t>Update scan freq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prstClr val="black"/>
                </a:solidFill>
              </a:rPr>
              <a:t>Accept  False By input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prstClr val="black"/>
                </a:solidFill>
              </a:rPr>
              <a:t>Append Current Hit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prstClr val="black"/>
                </a:solidFill>
              </a:rPr>
              <a:t>Enter Off State</a:t>
            </a:r>
          </a:p>
        </p:txBody>
      </p:sp>
      <p:grpSp>
        <p:nvGrpSpPr>
          <p:cNvPr id="73" name="Group 72"/>
          <p:cNvGrpSpPr/>
          <p:nvPr/>
        </p:nvGrpSpPr>
        <p:grpSpPr>
          <a:xfrm>
            <a:off x="1919144" y="850665"/>
            <a:ext cx="1608620" cy="1225631"/>
            <a:chOff x="1901403" y="956228"/>
            <a:chExt cx="1608620" cy="1225631"/>
          </a:xfrm>
        </p:grpSpPr>
        <p:sp>
          <p:nvSpPr>
            <p:cNvPr id="31" name="Rectangle 30"/>
            <p:cNvSpPr/>
            <p:nvPr/>
          </p:nvSpPr>
          <p:spPr>
            <a:xfrm>
              <a:off x="1901403" y="1258529"/>
              <a:ext cx="1489683" cy="92333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 anchorCtr="0">
              <a:spAutoFit/>
            </a:bodyPr>
            <a:lstStyle/>
            <a:p>
              <a:r>
                <a:rPr lang="en-US" sz="900" dirty="0">
                  <a:solidFill>
                    <a:schemeClr val="tx1"/>
                  </a:solidFill>
                </a:rPr>
                <a:t>EnterSetup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prstClr val="black"/>
                  </a:solidFill>
                </a:rPr>
                <a:t>SpecAna Hit Reset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prstClr val="black"/>
                  </a:solidFill>
                </a:rPr>
                <a:t>Stop SpecAna Running,  Capturing, Detecting and  Chirping</a:t>
              </a:r>
              <a:endParaRPr lang="en-US" sz="900" dirty="0">
                <a:solidFill>
                  <a:schemeClr val="tx1"/>
                </a:solidFill>
              </a:endParaRPr>
            </a:p>
            <a:p>
              <a:pPr algn="ctr"/>
              <a:endParaRPr lang="en-US" sz="900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2784760" y="956228"/>
              <a:ext cx="7252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Setup</a:t>
              </a:r>
            </a:p>
          </p:txBody>
        </p:sp>
      </p:grpSp>
      <p:sp>
        <p:nvSpPr>
          <p:cNvPr id="160" name="Rectangle 159"/>
          <p:cNvSpPr/>
          <p:nvPr/>
        </p:nvSpPr>
        <p:spPr>
          <a:xfrm>
            <a:off x="6533936" y="3691306"/>
            <a:ext cx="1588172" cy="52605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1">
            <a:normAutofit fontScale="92500"/>
          </a:bodyPr>
          <a:lstStyle/>
          <a:p>
            <a:pPr algn="just"/>
            <a:r>
              <a:rPr lang="en-US" sz="1000" b="1" dirty="0">
                <a:solidFill>
                  <a:schemeClr val="tx1"/>
                </a:solidFill>
              </a:rPr>
              <a:t>ExitHit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</a:rPr>
              <a:t>Bump up the Receive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</a:rPr>
              <a:t>Complete Scan and Repost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/>
              </a:solidFill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1903595" y="2378598"/>
            <a:ext cx="1898264" cy="1542092"/>
            <a:chOff x="1903595" y="2652392"/>
            <a:chExt cx="1898264" cy="1230127"/>
          </a:xfrm>
        </p:grpSpPr>
        <p:grpSp>
          <p:nvGrpSpPr>
            <p:cNvPr id="47" name="Group 46"/>
            <p:cNvGrpSpPr/>
            <p:nvPr/>
          </p:nvGrpSpPr>
          <p:grpSpPr>
            <a:xfrm>
              <a:off x="1903595" y="2652392"/>
              <a:ext cx="1898264" cy="1059364"/>
              <a:chOff x="1903595" y="2652392"/>
              <a:chExt cx="1898264" cy="1059364"/>
            </a:xfrm>
          </p:grpSpPr>
          <p:sp>
            <p:nvSpPr>
              <p:cNvPr id="5" name="Rounded Rectangle 4"/>
              <p:cNvSpPr/>
              <p:nvPr/>
            </p:nvSpPr>
            <p:spPr>
              <a:xfrm>
                <a:off x="1903595" y="2652392"/>
                <a:ext cx="1521347" cy="1059364"/>
              </a:xfrm>
              <a:prstGeom prst="round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t" anchorCtr="0">
                <a:spAutoFit/>
              </a:bodyPr>
              <a:lstStyle/>
              <a:p>
                <a:r>
                  <a:rPr lang="en-US" sz="900" b="1" dirty="0">
                    <a:solidFill>
                      <a:schemeClr val="tx1"/>
                    </a:solidFill>
                  </a:rPr>
                  <a:t>ProcessSetup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update file manager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update database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Select  Const &amp;Target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Show Ra &amp; DEC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Ping SpecAna for Ready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Wait for all ready</a:t>
                </a:r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3360713" y="3042156"/>
                <a:ext cx="441146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dirty="0"/>
                  <a:t>Lft Clk</a:t>
                </a:r>
              </a:p>
            </p:txBody>
          </p:sp>
        </p:grpSp>
        <p:sp>
          <p:nvSpPr>
            <p:cNvPr id="59" name="TextBox 58"/>
            <p:cNvSpPr txBox="1"/>
            <p:nvPr/>
          </p:nvSpPr>
          <p:spPr>
            <a:xfrm>
              <a:off x="2599026" y="3675700"/>
              <a:ext cx="550211" cy="206819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r>
                <a:rPr lang="en-US" sz="1050" dirty="0"/>
                <a:t>Rt Clk</a:t>
              </a:r>
            </a:p>
          </p:txBody>
        </p:sp>
      </p:grpSp>
      <p:sp>
        <p:nvSpPr>
          <p:cNvPr id="54" name="Rectangle 53"/>
          <p:cNvSpPr/>
          <p:nvPr/>
        </p:nvSpPr>
        <p:spPr>
          <a:xfrm>
            <a:off x="260457" y="4519277"/>
            <a:ext cx="1172616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900" b="1" dirty="0">
                <a:solidFill>
                  <a:prstClr val="black"/>
                </a:solidFill>
              </a:rPr>
              <a:t>ExitOff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prstClr val="black"/>
                </a:solidFill>
              </a:rPr>
              <a:t>Exit Application</a:t>
            </a:r>
          </a:p>
        </p:txBody>
      </p:sp>
      <p:cxnSp>
        <p:nvCxnSpPr>
          <p:cNvPr id="11" name="Elbow Connector 10"/>
          <p:cNvCxnSpPr>
            <a:stCxn id="4" idx="2"/>
            <a:endCxn id="54" idx="0"/>
          </p:cNvCxnSpPr>
          <p:nvPr/>
        </p:nvCxnSpPr>
        <p:spPr>
          <a:xfrm rot="16200000" flipH="1">
            <a:off x="471003" y="4143515"/>
            <a:ext cx="751522" cy="2"/>
          </a:xfrm>
          <a:prstGeom prst="bentConnector3">
            <a:avLst/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120367" y="2299446"/>
            <a:ext cx="1520422" cy="1759831"/>
            <a:chOff x="120367" y="2299446"/>
            <a:chExt cx="1520422" cy="1759831"/>
          </a:xfrm>
        </p:grpSpPr>
        <p:grpSp>
          <p:nvGrpSpPr>
            <p:cNvPr id="14" name="Group 13"/>
            <p:cNvGrpSpPr/>
            <p:nvPr/>
          </p:nvGrpSpPr>
          <p:grpSpPr>
            <a:xfrm>
              <a:off x="120367" y="2299446"/>
              <a:ext cx="1452791" cy="1759831"/>
              <a:chOff x="120367" y="2299446"/>
              <a:chExt cx="1452791" cy="1759831"/>
            </a:xfrm>
          </p:grpSpPr>
          <p:sp>
            <p:nvSpPr>
              <p:cNvPr id="4" name="Rounded Rectangle 3"/>
              <p:cNvSpPr/>
              <p:nvPr/>
            </p:nvSpPr>
            <p:spPr>
              <a:xfrm>
                <a:off x="120367" y="2299446"/>
                <a:ext cx="1452791" cy="1468309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r>
                  <a:rPr lang="en-US" sz="900" b="1" dirty="0">
                    <a:solidFill>
                      <a:schemeClr val="tx1"/>
                    </a:solidFill>
                  </a:rPr>
                  <a:t>ProcessOff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Water continuous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Reset Alarm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Stop Capture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Database not visible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update Cont Panel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Update Skymap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Update Filemanager</a:t>
                </a:r>
              </a:p>
              <a:p>
                <a:pPr>
                  <a:buFont typeface="Arial" pitchFamily="34" charset="0"/>
                  <a:buChar char="•"/>
                </a:pPr>
                <a:endParaRPr lang="en-US" sz="9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781077" y="3833020"/>
                <a:ext cx="533668" cy="226257"/>
              </a:xfrm>
              <a:prstGeom prst="rect">
                <a:avLst/>
              </a:prstGeom>
              <a:noFill/>
            </p:spPr>
            <p:txBody>
              <a:bodyPr wrap="square" rtlCol="0">
                <a:normAutofit fontScale="47500" lnSpcReduction="20000"/>
              </a:bodyPr>
              <a:lstStyle/>
              <a:p>
                <a:r>
                  <a:rPr lang="en-US" dirty="0"/>
                  <a:t>Rt Click</a:t>
                </a:r>
              </a:p>
            </p:txBody>
          </p:sp>
        </p:grpSp>
        <p:sp>
          <p:nvSpPr>
            <p:cNvPr id="58" name="TextBox 57"/>
            <p:cNvSpPr txBox="1"/>
            <p:nvPr/>
          </p:nvSpPr>
          <p:spPr>
            <a:xfrm>
              <a:off x="1199643" y="2858251"/>
              <a:ext cx="44114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/>
                <a:t>Lft Clk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4233868" y="2793198"/>
            <a:ext cx="2161158" cy="1021556"/>
            <a:chOff x="3761985" y="2358497"/>
            <a:chExt cx="2370252" cy="810351"/>
          </a:xfrm>
        </p:grpSpPr>
        <p:sp>
          <p:nvSpPr>
            <p:cNvPr id="7" name="Rounded Rectangle 6"/>
            <p:cNvSpPr/>
            <p:nvPr/>
          </p:nvSpPr>
          <p:spPr>
            <a:xfrm>
              <a:off x="3761985" y="2358497"/>
              <a:ext cx="1906198" cy="810351"/>
            </a:xfrm>
            <a:prstGeom prst="round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>
              <a:spAutoFit/>
            </a:bodyPr>
            <a:lstStyle/>
            <a:p>
              <a:r>
                <a:rPr lang="en-US" sz="900" b="1" dirty="0">
                  <a:solidFill>
                    <a:schemeClr val="tx1"/>
                  </a:solidFill>
                </a:rPr>
                <a:t>ProcessScan</a:t>
              </a:r>
            </a:p>
            <a:p>
              <a:r>
                <a:rPr lang="en-US" sz="900" dirty="0">
                  <a:solidFill>
                    <a:schemeClr val="tx1"/>
                  </a:solidFill>
                </a:rPr>
                <a:t>Update File Manager</a:t>
              </a:r>
            </a:p>
            <a:p>
              <a:r>
                <a:rPr lang="en-US" sz="900" dirty="0">
                  <a:solidFill>
                    <a:schemeClr val="tx1"/>
                  </a:solidFill>
                </a:rPr>
                <a:t>On </a:t>
              </a:r>
              <a:r>
                <a:rPr lang="en-US" sz="900" dirty="0" err="1">
                  <a:solidFill>
                    <a:schemeClr val="tx1"/>
                  </a:solidFill>
                </a:rPr>
                <a:t>EOFrame</a:t>
              </a:r>
              <a:r>
                <a:rPr lang="en-US" sz="900" dirty="0">
                  <a:solidFill>
                    <a:schemeClr val="tx1"/>
                  </a:solidFill>
                </a:rPr>
                <a:t> do</a:t>
              </a:r>
            </a:p>
            <a:p>
              <a:r>
                <a:rPr lang="en-US" sz="900" dirty="0">
                  <a:solidFill>
                    <a:schemeClr val="tx1"/>
                  </a:solidFill>
                </a:rPr>
                <a:t>* </a:t>
              </a:r>
              <a:r>
                <a:rPr lang="en-US" sz="900" dirty="0" err="1">
                  <a:solidFill>
                    <a:schemeClr val="tx1"/>
                  </a:solidFill>
                </a:rPr>
                <a:t>Chk</a:t>
              </a:r>
              <a:r>
                <a:rPr lang="en-US" sz="900" dirty="0">
                  <a:solidFill>
                    <a:schemeClr val="tx1"/>
                  </a:solidFill>
                </a:rPr>
                <a:t> for HIT.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schemeClr val="tx1"/>
                  </a:solidFill>
                </a:rPr>
                <a:t>Normal &amp; AutoScan –</a:t>
              </a:r>
            </a:p>
            <a:p>
              <a:pPr lvl="1"/>
              <a:r>
                <a:rPr lang="en-US" sz="900" dirty="0">
                  <a:solidFill>
                    <a:prstClr val="black"/>
                  </a:solidFill>
                </a:rPr>
                <a:t>Bump Receiver.</a:t>
              </a:r>
              <a:endParaRPr lang="en-US" sz="900" dirty="0">
                <a:solidFill>
                  <a:schemeClr val="tx1"/>
                </a:solidFill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5601987" y="2694910"/>
              <a:ext cx="5302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/>
                <a:t>Alarm</a:t>
              </a:r>
            </a:p>
          </p:txBody>
        </p:sp>
      </p:grpSp>
      <p:sp>
        <p:nvSpPr>
          <p:cNvPr id="117" name="Rectangle 116"/>
          <p:cNvSpPr/>
          <p:nvPr/>
        </p:nvSpPr>
        <p:spPr>
          <a:xfrm>
            <a:off x="4249653" y="4304960"/>
            <a:ext cx="1702120" cy="47267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normAutofit/>
          </a:bodyPr>
          <a:lstStyle/>
          <a:p>
            <a:r>
              <a:rPr lang="en-US" sz="900" b="1" dirty="0">
                <a:solidFill>
                  <a:schemeClr val="tx1"/>
                </a:solidFill>
              </a:rPr>
              <a:t>ExitScan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</a:rPr>
              <a:t>Complete Scan and Repost </a:t>
            </a:r>
          </a:p>
        </p:txBody>
      </p:sp>
      <p:cxnSp>
        <p:nvCxnSpPr>
          <p:cNvPr id="6" name="Elbow Connector 5"/>
          <p:cNvCxnSpPr>
            <a:cxnSpLocks/>
            <a:stCxn id="9" idx="1"/>
            <a:endCxn id="8" idx="0"/>
          </p:cNvCxnSpPr>
          <p:nvPr/>
        </p:nvCxnSpPr>
        <p:spPr>
          <a:xfrm rot="10800000">
            <a:off x="7349048" y="2337420"/>
            <a:ext cx="736474" cy="329630"/>
          </a:xfrm>
          <a:prstGeom prst="bentConnector4">
            <a:avLst>
              <a:gd name="adj1" fmla="val -45238"/>
              <a:gd name="adj2" fmla="val 169350"/>
            </a:avLst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6540585" y="2337420"/>
            <a:ext cx="1908037" cy="1369200"/>
            <a:chOff x="6573719" y="2165623"/>
            <a:chExt cx="1908037" cy="1369200"/>
          </a:xfrm>
        </p:grpSpPr>
        <p:grpSp>
          <p:nvGrpSpPr>
            <p:cNvPr id="41" name="Group 40"/>
            <p:cNvGrpSpPr/>
            <p:nvPr/>
          </p:nvGrpSpPr>
          <p:grpSpPr>
            <a:xfrm>
              <a:off x="6573719" y="2165623"/>
              <a:ext cx="1846176" cy="1369200"/>
              <a:chOff x="6404515" y="2165623"/>
              <a:chExt cx="2222687" cy="1369200"/>
            </a:xfrm>
          </p:grpSpPr>
          <p:sp>
            <p:nvSpPr>
              <p:cNvPr id="8" name="Rounded Rectangle 7"/>
              <p:cNvSpPr/>
              <p:nvPr/>
            </p:nvSpPr>
            <p:spPr>
              <a:xfrm>
                <a:off x="6404515" y="2165623"/>
                <a:ext cx="1946683" cy="902375"/>
              </a:xfrm>
              <a:prstGeom prst="round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>
                <a:spAutoFit/>
              </a:bodyPr>
              <a:lstStyle/>
              <a:p>
                <a:r>
                  <a:rPr lang="en-US" sz="1000" b="1" dirty="0">
                    <a:solidFill>
                      <a:schemeClr val="tx1"/>
                    </a:solidFill>
                  </a:rPr>
                  <a:t>ProcessHit</a:t>
                </a:r>
              </a:p>
              <a:p>
                <a:r>
                  <a:rPr lang="en-US" sz="900" dirty="0">
                    <a:solidFill>
                      <a:schemeClr val="tx1"/>
                    </a:solidFill>
                  </a:rPr>
                  <a:t>IF </a:t>
                </a:r>
                <a:r>
                  <a:rPr lang="en-US" sz="900" dirty="0" err="1">
                    <a:solidFill>
                      <a:schemeClr val="tx1"/>
                    </a:solidFill>
                  </a:rPr>
                  <a:t>EOFrame</a:t>
                </a:r>
                <a:endParaRPr lang="en-US" sz="900" dirty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Post </a:t>
                </a:r>
                <a:r>
                  <a:rPr lang="en-US" sz="900" dirty="0" err="1">
                    <a:solidFill>
                      <a:schemeClr val="tx1"/>
                    </a:solidFill>
                  </a:rPr>
                  <a:t>SETIData</a:t>
                </a:r>
                <a:endParaRPr lang="en-US" sz="900" dirty="0">
                  <a:solidFill>
                    <a:schemeClr val="tx1"/>
                  </a:solidFill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Update File Manager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 err="1">
                    <a:solidFill>
                      <a:schemeClr val="tx1"/>
                    </a:solidFill>
                  </a:rPr>
                  <a:t>inc</a:t>
                </a:r>
                <a:r>
                  <a:rPr lang="en-US" sz="900" dirty="0">
                    <a:solidFill>
                      <a:schemeClr val="tx1"/>
                    </a:solidFill>
                  </a:rPr>
                  <a:t>  </a:t>
                </a:r>
                <a:r>
                  <a:rPr lang="en-US" sz="900" dirty="0" err="1">
                    <a:solidFill>
                      <a:schemeClr val="tx1"/>
                    </a:solidFill>
                  </a:rPr>
                  <a:t>Scan.Hits</a:t>
                </a:r>
                <a:endParaRPr lang="en-US" sz="9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7286384" y="3150059"/>
                <a:ext cx="1340818" cy="38476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en-US" sz="700" dirty="0" err="1"/>
                  <a:t>Rt</a:t>
                </a:r>
                <a:r>
                  <a:rPr lang="en-US" sz="700" dirty="0"/>
                  <a:t> Clk or All SETI Data Complete</a:t>
                </a: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8118656" y="2287504"/>
              <a:ext cx="363100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dirty="0"/>
                <a:t>Next</a:t>
              </a:r>
            </a:p>
            <a:p>
              <a:r>
                <a:rPr lang="en-US" sz="700" dirty="0"/>
                <a:t> SETI Data</a:t>
              </a:r>
            </a:p>
          </p:txBody>
        </p:sp>
      </p:grpSp>
      <p:cxnSp>
        <p:nvCxnSpPr>
          <p:cNvPr id="16" name="Elbow Connector 15"/>
          <p:cNvCxnSpPr>
            <a:cxnSpLocks/>
            <a:stCxn id="117" idx="1"/>
            <a:endCxn id="113" idx="1"/>
          </p:cNvCxnSpPr>
          <p:nvPr/>
        </p:nvCxnSpPr>
        <p:spPr>
          <a:xfrm rot="10800000">
            <a:off x="4245167" y="1730851"/>
            <a:ext cx="4487" cy="2810448"/>
          </a:xfrm>
          <a:prstGeom prst="bentConnector3">
            <a:avLst>
              <a:gd name="adj1" fmla="val 5194718"/>
            </a:avLst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or: Elbow 33">
            <a:extLst>
              <a:ext uri="{FF2B5EF4-FFF2-40B4-BE49-F238E27FC236}">
                <a16:creationId xmlns:a16="http://schemas.microsoft.com/office/drawing/2014/main" id="{B701EDA9-9FD1-4EAE-9749-67A261418C3B}"/>
              </a:ext>
            </a:extLst>
          </p:cNvPr>
          <p:cNvCxnSpPr>
            <a:cxnSpLocks/>
            <a:stCxn id="7" idx="1"/>
            <a:endCxn id="31" idx="3"/>
          </p:cNvCxnSpPr>
          <p:nvPr/>
        </p:nvCxnSpPr>
        <p:spPr>
          <a:xfrm rot="10800000">
            <a:off x="3408828" y="1614632"/>
            <a:ext cx="825041" cy="1689345"/>
          </a:xfrm>
          <a:prstGeom prst="bentConnector3">
            <a:avLst>
              <a:gd name="adj1" fmla="val 60191"/>
            </a:avLst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5FA557F3-BF80-4C13-97B8-5EAEFF694D7E}"/>
              </a:ext>
            </a:extLst>
          </p:cNvPr>
          <p:cNvSpPr txBox="1"/>
          <p:nvPr/>
        </p:nvSpPr>
        <p:spPr>
          <a:xfrm>
            <a:off x="3689018" y="3162298"/>
            <a:ext cx="5909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/>
              <a:t>Rt</a:t>
            </a:r>
            <a:r>
              <a:rPr lang="en-US" sz="800" dirty="0"/>
              <a:t> Clk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headEnd type="none"/>
          <a:tailEnd type="stealth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13695</TotalTime>
  <Words>190</Words>
  <Application>Microsoft Office PowerPoint</Application>
  <PresentationFormat>On-screen Show (4:3)</PresentationFormat>
  <Paragraphs>72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James Brown</dc:creator>
  <cp:lastModifiedBy>James Brown</cp:lastModifiedBy>
  <cp:revision>715</cp:revision>
  <cp:lastPrinted>2015-12-21T14:58:28Z</cp:lastPrinted>
  <dcterms:created xsi:type="dcterms:W3CDTF">2012-02-01T16:06:24Z</dcterms:created>
  <dcterms:modified xsi:type="dcterms:W3CDTF">2017-12-27T16:54:06Z</dcterms:modified>
</cp:coreProperties>
</file>